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4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8229240" cy="53085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8229240" cy="53085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1"/>
          <p:cNvSpPr/>
          <p:nvPr/>
        </p:nvSpPr>
        <p:spPr>
          <a:xfrm>
            <a:off x="0" y="5105520"/>
            <a:ext cx="9142920" cy="17514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4DCFA"/>
              </a:gs>
            </a:gsLst>
            <a:path path="circle"/>
          </a:gradFill>
        </p:spPr>
      </p:sp>
      <p:sp>
        <p:nvSpPr>
          <p:cNvPr id="11" name="CustomShape 2"/>
          <p:cNvSpPr/>
          <p:nvPr/>
        </p:nvSpPr>
        <p:spPr>
          <a:xfrm>
            <a:off x="0" y="0"/>
            <a:ext cx="9142920" cy="510444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4DCFA"/>
              </a:gs>
            </a:gsLst>
            <a:path path="circle"/>
          </a:gradFill>
        </p:spPr>
      </p:sp>
      <p:sp>
        <p:nvSpPr>
          <p:cNvPr id="2" name="CustomShape 3"/>
          <p:cNvSpPr/>
          <p:nvPr/>
        </p:nvSpPr>
        <p:spPr>
          <a:xfrm>
            <a:off x="0" y="3768480"/>
            <a:ext cx="9142920" cy="2284920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B4DCFA"/>
              </a:gs>
              <a:gs pos="100000">
                <a:srgbClr val="FFFFFF"/>
              </a:gs>
            </a:gsLst>
            <a:lin ang="5400000"/>
          </a:gradFill>
        </p:spPr>
      </p:sp>
      <p:sp>
        <p:nvSpPr>
          <p:cNvPr id="3" name="CustomShape 4"/>
          <p:cNvSpPr/>
          <p:nvPr/>
        </p:nvSpPr>
        <p:spPr>
          <a:xfrm>
            <a:off x="0" y="1600200"/>
            <a:ext cx="9142920" cy="510444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path path="circle"/>
          </a:gradFill>
        </p:spPr>
      </p:sp>
      <p:sp>
        <p:nvSpPr>
          <p:cNvPr id="4" name="CustomShape 5"/>
          <p:cNvSpPr/>
          <p:nvPr/>
        </p:nvSpPr>
        <p:spPr>
          <a:xfrm>
            <a:off x="0" y="3866760"/>
            <a:ext cx="9142920" cy="299016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4DCFA"/>
              </a:gs>
            </a:gsLst>
            <a:path path="circle"/>
          </a:gradFill>
        </p:spPr>
      </p:sp>
      <p:sp>
        <p:nvSpPr>
          <p:cNvPr id="5" name="CustomShape 6"/>
          <p:cNvSpPr/>
          <p:nvPr/>
        </p:nvSpPr>
        <p:spPr>
          <a:xfrm>
            <a:off x="0" y="0"/>
            <a:ext cx="9142920" cy="386568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4DCFA"/>
              </a:gs>
            </a:gsLst>
            <a:path path="circle"/>
          </a:gradFill>
        </p:spPr>
      </p:sp>
      <p:sp>
        <p:nvSpPr>
          <p:cNvPr id="6" name="CustomShape 7"/>
          <p:cNvSpPr/>
          <p:nvPr/>
        </p:nvSpPr>
        <p:spPr>
          <a:xfrm>
            <a:off x="0" y="2652480"/>
            <a:ext cx="9142920" cy="2284920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B4DCFA"/>
              </a:gs>
              <a:gs pos="100000">
                <a:srgbClr val="FFFFFF"/>
              </a:gs>
            </a:gsLst>
            <a:lin ang="5400000"/>
          </a:gradFill>
        </p:spPr>
      </p:sp>
      <p:sp>
        <p:nvSpPr>
          <p:cNvPr id="7" name="CustomShape 8"/>
          <p:cNvSpPr/>
          <p:nvPr/>
        </p:nvSpPr>
        <p:spPr>
          <a:xfrm>
            <a:off x="0" y="1600200"/>
            <a:ext cx="9142920" cy="510444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path path="circle"/>
          </a:gradFill>
        </p:spPr>
      </p:sp>
      <p:sp>
        <p:nvSpPr>
          <p:cNvPr id="8" name="PlaceHolder 9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9" name="PlaceHolder 1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000" cy="39769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  <p:sp>
        <p:nvSpPr>
          <p:cNvPr id="82" name="PlaceHolder 3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3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ru-RU"/>
              <a:t>&lt;дата/время&gt;</a:t>
            </a:r>
            <a:endParaRPr/>
          </a:p>
        </p:txBody>
      </p:sp>
      <p:sp>
        <p:nvSpPr>
          <p:cNvPr id="83" name="PlaceHolder 4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360" cy="4730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ru-RU"/>
              <a:t>&lt;нижний колонтитул&gt;</a:t>
            </a:r>
            <a:endParaRPr/>
          </a:p>
        </p:txBody>
      </p:sp>
      <p:sp>
        <p:nvSpPr>
          <p:cNvPr id="84" name="PlaceHolder 5"/>
          <p:cNvSpPr>
            <a:spLocks noGrp="1"/>
          </p:cNvSpPr>
          <p:nvPr>
            <p:ph type="sldNum"/>
          </p:nvPr>
        </p:nvSpPr>
        <p:spPr>
          <a:xfrm>
            <a:off x="6555960" y="6247440"/>
            <a:ext cx="2130120" cy="4730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72B16284-1F5C-4EDB-91F4-4FEEB52BE938}" type="slidenum">
              <a:rPr lang="ru-RU"/>
              <a:pPr algn="r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1000100" y="1785926"/>
            <a:ext cx="7072362" cy="228601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Segoe Script" pitchFamily="34" charset="0"/>
              </a:rPr>
              <a:t>Оптимизация структуры 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Segoe Script" pitchFamily="34" charset="0"/>
              </a:rPr>
              <a:t>и содержания 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Segoe Script" pitchFamily="34" charset="0"/>
              </a:rPr>
              <a:t>логопедических занятий</a:t>
            </a:r>
            <a:endParaRPr lang="ru-RU" sz="3200" dirty="0">
              <a:solidFill>
                <a:schemeClr val="bg1"/>
              </a:solidFill>
              <a:latin typeface="Segoe Scrip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899640" y="332640"/>
            <a:ext cx="7775640" cy="19432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>
                <a:solidFill>
                  <a:srgbClr val="404040"/>
                </a:solidFill>
                <a:latin typeface="Times New Roman"/>
              </a:rPr>
              <a:t> Работу коллектива детского сада возглавляет                         заведующая </a:t>
            </a:r>
            <a:r>
              <a:rPr lang="ru-RU" sz="2800" b="1">
                <a:solidFill>
                  <a:srgbClr val="404040"/>
                </a:solidFill>
                <a:latin typeface="Times New Roman"/>
              </a:rPr>
              <a:t>Салмина Людмила Семеновна</a:t>
            </a:r>
            <a:endParaRPr/>
          </a:p>
        </p:txBody>
      </p:sp>
      <p:pic>
        <p:nvPicPr>
          <p:cNvPr id="121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15640" y="1724760"/>
            <a:ext cx="7127280" cy="4751280"/>
          </a:xfrm>
          <a:prstGeom prst="rect">
            <a:avLst/>
          </a:prstGeom>
        </p:spPr>
      </p:pic>
    </p:spTree>
  </p:cSld>
  <p:clrMapOvr>
    <a:masterClrMapping/>
  </p:clrMapOvr>
  <p:transition spd="slow" advTm="7000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683640" y="260640"/>
            <a:ext cx="7631640" cy="143892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>
                <a:solidFill>
                  <a:srgbClr val="404040"/>
                </a:solidFill>
                <a:latin typeface="Times New Roman"/>
              </a:rPr>
              <a:t>    Коррекционную работу ведет учитель-логопед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404040"/>
                </a:solidFill>
                <a:latin typeface="Times New Roman"/>
              </a:rPr>
              <a:t>           первой квалификационной категории </a:t>
            </a:r>
            <a:endParaRPr/>
          </a:p>
          <a:p>
            <a:pPr>
              <a:lnSpc>
                <a:spcPct val="100000"/>
              </a:lnSpc>
            </a:pPr>
            <a:r>
              <a:rPr lang="ru-RU" sz="2800" b="1">
                <a:solidFill>
                  <a:srgbClr val="404040"/>
                </a:solidFill>
                <a:latin typeface="Times New Roman"/>
              </a:rPr>
              <a:t>                   Ильина Нина Михайловна</a:t>
            </a:r>
            <a:endParaRPr/>
          </a:p>
        </p:txBody>
      </p:sp>
      <p:pic>
        <p:nvPicPr>
          <p:cNvPr id="123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971640" y="1720080"/>
            <a:ext cx="7415640" cy="4763160"/>
          </a:xfrm>
          <a:prstGeom prst="rect">
            <a:avLst/>
          </a:prstGeom>
        </p:spPr>
      </p:pic>
    </p:spTree>
  </p:cSld>
  <p:clrMapOvr>
    <a:masterClrMapping/>
  </p:clrMapOvr>
  <p:transition spd="slow" advTm="7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467640" y="404640"/>
            <a:ext cx="8280000" cy="151092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>
                <a:solidFill>
                  <a:srgbClr val="404040"/>
                </a:solidFill>
                <a:latin typeface="Times New Roman"/>
              </a:rPr>
              <a:t>Уровень развития речи у детей всегда находится в прямой зависимости от степени развития тонких движений рук и их умелости и ловкости</a:t>
            </a:r>
            <a:endParaRPr/>
          </a:p>
        </p:txBody>
      </p:sp>
      <p:pic>
        <p:nvPicPr>
          <p:cNvPr id="125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5640" y="1912680"/>
            <a:ext cx="3887280" cy="2597760"/>
          </a:xfrm>
          <a:prstGeom prst="rect">
            <a:avLst/>
          </a:prstGeom>
        </p:spPr>
      </p:pic>
      <p:pic>
        <p:nvPicPr>
          <p:cNvPr id="126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860000" y="3795120"/>
            <a:ext cx="3949920" cy="2639160"/>
          </a:xfrm>
          <a:prstGeom prst="rect">
            <a:avLst/>
          </a:prstGeom>
        </p:spPr>
      </p:pic>
    </p:spTree>
  </p:cSld>
  <p:clrMapOvr>
    <a:masterClrMapping/>
  </p:clrMapOvr>
  <p:transition spd="slow" advTm="7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60360" y="358560"/>
            <a:ext cx="4162320" cy="2781360"/>
          </a:xfrm>
          <a:prstGeom prst="rect">
            <a:avLst/>
          </a:prstGeom>
        </p:spPr>
      </p:pic>
      <p:pic>
        <p:nvPicPr>
          <p:cNvPr id="128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788000" y="2061000"/>
            <a:ext cx="4211280" cy="2807280"/>
          </a:xfrm>
          <a:prstGeom prst="rect">
            <a:avLst/>
          </a:prstGeom>
        </p:spPr>
      </p:pic>
      <p:pic>
        <p:nvPicPr>
          <p:cNvPr id="129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323640" y="3645000"/>
            <a:ext cx="4289040" cy="2865960"/>
          </a:xfrm>
          <a:prstGeom prst="rect">
            <a:avLst/>
          </a:prstGeom>
        </p:spPr>
      </p:pic>
    </p:spTree>
  </p:cSld>
  <p:clrMapOvr>
    <a:masterClrMapping/>
  </p:clrMapOvr>
  <p:transition spd="slow" advTm="6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611640" y="404640"/>
            <a:ext cx="8208000" cy="17272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>
                <a:solidFill>
                  <a:srgbClr val="404040"/>
                </a:solidFill>
                <a:latin typeface="Times New Roman"/>
              </a:rPr>
              <a:t>Мне очень  нравятся слова Эриха Фромма:                              «Воспитание- это оказание помощи ребенку в осознании его возможностей». Хочется, чтобы каждый ребенок  почувствовал веру в собственные силы, чтобы у него было счастливое детство с чудесами, тайнами и открытиями»</a:t>
            </a:r>
            <a:endParaRPr/>
          </a:p>
        </p:txBody>
      </p:sp>
      <p:pic>
        <p:nvPicPr>
          <p:cNvPr id="131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75640" y="2490120"/>
            <a:ext cx="5975640" cy="3993120"/>
          </a:xfrm>
          <a:prstGeom prst="rect">
            <a:avLst/>
          </a:prstGeom>
        </p:spPr>
      </p:pic>
    </p:spTree>
  </p:cSld>
  <p:clrMapOvr>
    <a:masterClrMapping/>
  </p:clrMapOvr>
  <p:transition spd="slow" advTm="7000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260640"/>
            <a:ext cx="2879280" cy="3960360"/>
          </a:xfrm>
          <a:prstGeom prst="rect">
            <a:avLst/>
          </a:prstGeom>
        </p:spPr>
      </p:pic>
      <p:pic>
        <p:nvPicPr>
          <p:cNvPr id="133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3294000" y="2971080"/>
            <a:ext cx="2734560" cy="3761280"/>
          </a:xfrm>
          <a:prstGeom prst="rect">
            <a:avLst/>
          </a:prstGeom>
        </p:spPr>
      </p:pic>
      <p:pic>
        <p:nvPicPr>
          <p:cNvPr id="134" name="Рисунок 133"/>
          <p:cNvPicPr/>
          <p:nvPr/>
        </p:nvPicPr>
        <p:blipFill>
          <a:blip r:embed="rId4"/>
          <a:stretch>
            <a:fillRect/>
          </a:stretch>
        </p:blipFill>
        <p:spPr>
          <a:xfrm>
            <a:off x="6057000" y="260640"/>
            <a:ext cx="2879280" cy="3960360"/>
          </a:xfrm>
          <a:prstGeom prst="rect">
            <a:avLst/>
          </a:prstGeom>
        </p:spPr>
      </p:pic>
    </p:spTree>
  </p:cSld>
  <p:clrMapOvr>
    <a:masterClrMapping/>
  </p:clrMapOvr>
  <p:transition spd="slow" advTm="8000">
    <p:circl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92</Words>
  <PresentationFormat>Экран (4:3)</PresentationFormat>
  <Paragraphs>9</Paragraphs>
  <Slides>7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</cp:revision>
  <dcterms:modified xsi:type="dcterms:W3CDTF">2013-12-19T09:41:26Z</dcterms:modified>
</cp:coreProperties>
</file>